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69" r:id="rId3"/>
    <p:sldId id="497" r:id="rId4"/>
    <p:sldId id="483" r:id="rId5"/>
    <p:sldId id="327" r:id="rId6"/>
    <p:sldId id="257" r:id="rId7"/>
    <p:sldId id="259" r:id="rId8"/>
    <p:sldId id="498" r:id="rId9"/>
    <p:sldId id="258" r:id="rId10"/>
    <p:sldId id="499" r:id="rId11"/>
    <p:sldId id="328" r:id="rId12"/>
    <p:sldId id="500" r:id="rId13"/>
    <p:sldId id="330" r:id="rId14"/>
    <p:sldId id="501" r:id="rId15"/>
    <p:sldId id="486" r:id="rId16"/>
    <p:sldId id="485" r:id="rId17"/>
    <p:sldId id="487" r:id="rId18"/>
    <p:sldId id="475" r:id="rId19"/>
    <p:sldId id="476" r:id="rId20"/>
    <p:sldId id="489" r:id="rId21"/>
    <p:sldId id="490" r:id="rId22"/>
    <p:sldId id="477" r:id="rId23"/>
    <p:sldId id="280" r:id="rId24"/>
    <p:sldId id="281" r:id="rId25"/>
    <p:sldId id="286" r:id="rId26"/>
    <p:sldId id="319" r:id="rId27"/>
    <p:sldId id="474" r:id="rId28"/>
    <p:sldId id="491" r:id="rId29"/>
    <p:sldId id="261" r:id="rId30"/>
    <p:sldId id="492" r:id="rId31"/>
    <p:sldId id="493" r:id="rId32"/>
    <p:sldId id="488" r:id="rId33"/>
    <p:sldId id="494" r:id="rId34"/>
    <p:sldId id="495" r:id="rId35"/>
    <p:sldId id="496" r:id="rId36"/>
    <p:sldId id="482" r:id="rId37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08" userDrawn="1">
          <p15:clr>
            <a:srgbClr val="A4A3A4"/>
          </p15:clr>
        </p15:guide>
        <p15:guide id="2" orient="horz" pos="312" userDrawn="1">
          <p15:clr>
            <a:srgbClr val="A4A3A4"/>
          </p15:clr>
        </p15:guide>
        <p15:guide id="3" orient="horz" pos="504" userDrawn="1">
          <p15:clr>
            <a:srgbClr val="A4A3A4"/>
          </p15:clr>
        </p15:guide>
        <p15:guide id="4" orient="horz" pos="4128" userDrawn="1">
          <p15:clr>
            <a:srgbClr val="A4A3A4"/>
          </p15:clr>
        </p15:guide>
        <p15:guide id="5" pos="5652" userDrawn="1">
          <p15:clr>
            <a:srgbClr val="A4A3A4"/>
          </p15:clr>
        </p15:guide>
        <p15:guide id="6" orient="horz" pos="12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D200"/>
    <a:srgbClr val="C28E0E"/>
    <a:srgbClr val="3D5567"/>
    <a:srgbClr val="CCFFFF"/>
    <a:srgbClr val="FF9B1B"/>
    <a:srgbClr val="D3D7DD"/>
    <a:srgbClr val="6E99B4"/>
    <a:srgbClr val="29A592"/>
    <a:srgbClr val="839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3"/>
    <p:restoredTop sz="94620"/>
  </p:normalViewPr>
  <p:slideViewPr>
    <p:cSldViewPr snapToGrid="0" snapToObjects="1">
      <p:cViewPr varScale="1">
        <p:scale>
          <a:sx n="62" d="100"/>
          <a:sy n="62" d="100"/>
        </p:scale>
        <p:origin x="1652" y="22"/>
      </p:cViewPr>
      <p:guideLst>
        <p:guide pos="108"/>
        <p:guide orient="horz" pos="312"/>
        <p:guide orient="horz" pos="504"/>
        <p:guide orient="horz" pos="4128"/>
        <p:guide pos="5652"/>
        <p:guide orient="horz" pos="12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90891-A747-AA4B-BB9F-8E89B85DB4E5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F7F9D-D851-B941-88AE-D77D238E4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21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vieposter.com/poster/MPW-18721/Jaws.html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49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/>
              <a:t>Jaws</a:t>
            </a:r>
            <a:r>
              <a:rPr lang="en-US" sz="1200" b="0" dirty="0"/>
              <a:t> movie poster [Image].  (1975).  Retrieved from </a:t>
            </a:r>
            <a:r>
              <a:rPr lang="en-US" sz="1200" b="0" dirty="0">
                <a:hlinkClick r:id="rId3"/>
              </a:rPr>
              <a:t>http://www.movieposter.com/poster/MPW-18721/Jaws.html</a:t>
            </a:r>
            <a:endParaRPr lang="en-US" sz="1200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12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Screenshot  from </a:t>
            </a:r>
            <a:r>
              <a:rPr lang="en-US" sz="1200" b="0" i="1" dirty="0"/>
              <a:t>Casablanca </a:t>
            </a:r>
            <a:r>
              <a:rPr lang="en-US" sz="1200" b="0" dirty="0"/>
              <a:t>[Image].  (1942).  Retrieved from http://dashandapinch.com/wp-content/uploads/2012/03/casablanca.jpg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F7F9D-D851-B941-88AE-D77D238E439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42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70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358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28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10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0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0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453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08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1782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mpus Gold Bar"/>
          <p:cNvSpPr/>
          <p:nvPr userDrawn="1"/>
        </p:nvSpPr>
        <p:spPr>
          <a:xfrm>
            <a:off x="163996" y="1"/>
            <a:ext cx="88667" cy="1106904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71450" y="6641431"/>
            <a:ext cx="7354303" cy="0"/>
          </a:xfrm>
          <a:prstGeom prst="line">
            <a:avLst/>
          </a:prstGeom>
          <a:ln w="9525">
            <a:solidFill>
              <a:srgbClr val="C28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7284244" y="6403884"/>
            <a:ext cx="32573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&lt;#&gt;</a:t>
            </a:r>
            <a:endParaRPr lang="en-US" sz="600" i="1" dirty="0">
              <a:solidFill>
                <a:schemeClr val="bg1">
                  <a:lumMod val="6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74964" y="6479812"/>
            <a:ext cx="1341620" cy="21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3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C5F85-ADC9-B84F-9123-51936691B59F}" type="datetimeFigureOut">
              <a:rPr lang="en-US" smtClean="0"/>
              <a:t>11/4/2018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FB43-2456-A044-8E13-EEB7A3C5D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83" r:id="rId17"/>
    <p:sldLayoutId id="2147483684" r:id="rId18"/>
    <p:sldLayoutId id="2147483685" r:id="rId19"/>
    <p:sldLayoutId id="2147483686" r:id="rId20"/>
    <p:sldLayoutId id="214748368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purdueglobal.edu/MyStudies/AcademicSupportCenter/WritingCenter/WritingTutor.aspx" TargetMode="Externa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kuportal-a.akamaihd.net/ascmedia/craniumcafestudentregistration.pdf" TargetMode="External"/><Relationship Id="rId4" Type="http://schemas.openxmlformats.org/officeDocument/2006/relationships/hyperlink" Target="https://kaplanuniversity.craniumcafe.com/group/writing-center-tutors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campus.purdueglobal.edu/MyStudies/AcademicSupportCenter/WritingCenter/WritingReferenceLibrary/TheWritingProcess/IntroductionsAndConclusions.asp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mpus Gold Bar"/>
          <p:cNvSpPr/>
          <p:nvPr/>
        </p:nvSpPr>
        <p:spPr>
          <a:xfrm>
            <a:off x="163996" y="206538"/>
            <a:ext cx="8820978" cy="171450"/>
          </a:xfrm>
          <a:prstGeom prst="rect">
            <a:avLst/>
          </a:prstGeom>
          <a:solidFill>
            <a:srgbClr val="C28E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5" y="3188716"/>
            <a:ext cx="8820978" cy="31311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08744D7-00AC-4428-A296-1B863157A6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26" y="377988"/>
            <a:ext cx="8825948" cy="9887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E958E68-D5AF-42F9-BD78-EC4C3DC400DF}"/>
              </a:ext>
            </a:extLst>
          </p:cNvPr>
          <p:cNvSpPr/>
          <p:nvPr/>
        </p:nvSpPr>
        <p:spPr>
          <a:xfrm>
            <a:off x="163997" y="1588714"/>
            <a:ext cx="8820977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en-US" sz="3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CM 220 Unit 8</a:t>
            </a:r>
          </a:p>
          <a:p>
            <a:endParaRPr lang="en-US" sz="3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7D060B-A224-470D-9CA1-4998EDCF6A8F}"/>
              </a:ext>
            </a:extLst>
          </p:cNvPr>
          <p:cNvSpPr/>
          <p:nvPr/>
        </p:nvSpPr>
        <p:spPr>
          <a:xfrm>
            <a:off x="709967" y="3804734"/>
            <a:ext cx="77190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Writing an Argument for Change</a:t>
            </a:r>
          </a:p>
          <a:p>
            <a:r>
              <a:rPr lang="en-US" altLang="en-US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College Composition II</a:t>
            </a:r>
          </a:p>
          <a:p>
            <a:r>
              <a:rPr lang="en-US" altLang="en-US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School of General Education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5322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1"/>
          <p:cNvSpPr txBox="1"/>
          <p:nvPr/>
        </p:nvSpPr>
        <p:spPr>
          <a:xfrm>
            <a:off x="337744" y="33688"/>
            <a:ext cx="8696297" cy="105396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endParaRPr lang="en-US" sz="32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Information: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LATE POLICY </a:t>
            </a:r>
            <a:endParaRPr lang="en-US" sz="3200" b="1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405" y="1129865"/>
            <a:ext cx="8855635" cy="5262979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assignments can be marked down </a:t>
            </a: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letter grade for each unit the assignment is late</a:t>
            </a:r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Assignments submitted more than two units late will not be accepted. 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Extenuating Circumstances: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computer-related or Internet connectivity issues are not considered extenuating circumstances.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 2010-2011 University catalog notes, “To be part of University’s online program, students will need an Internet service provider (ISP)” (2011, p. 22). It is your responsibility to locate a reliable Internet connection and computer. </a:t>
            </a:r>
          </a:p>
          <a:p>
            <a:pP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309" y="4302493"/>
            <a:ext cx="1963553" cy="1751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</p:spTree>
    <p:extLst>
      <p:ext uri="{BB962C8B-B14F-4D97-AF65-F5344CB8AC3E}">
        <p14:creationId xmlns:p14="http://schemas.microsoft.com/office/powerpoint/2010/main" val="177627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1"/>
          <p:cNvSpPr txBox="1"/>
          <p:nvPr/>
        </p:nvSpPr>
        <p:spPr>
          <a:xfrm>
            <a:off x="337744" y="33688"/>
            <a:ext cx="8696297" cy="105396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endParaRPr lang="en-US" sz="32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200" b="1" dirty="0">
                <a:latin typeface="Rockwell" panose="02060603020205020403" pitchFamily="18" charset="0"/>
              </a:rPr>
              <a:t>Late Policy Reminder: </a:t>
            </a:r>
            <a:br>
              <a:rPr lang="en-US" sz="3200" b="1" dirty="0">
                <a:latin typeface="Rockwell" panose="02060603020205020403" pitchFamily="18" charset="0"/>
              </a:rPr>
            </a:br>
            <a:r>
              <a:rPr lang="en-US" sz="3200" dirty="0"/>
              <a:t>deadlines for Units 8, 9, and 10</a:t>
            </a:r>
            <a:endParaRPr lang="en-US" sz="3200" b="1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405" y="1129865"/>
            <a:ext cx="8855635" cy="4893647"/>
          </a:xfrm>
          <a:prstGeom prst="rect">
            <a:avLst/>
          </a:prstGeom>
          <a:solidFill>
            <a:srgbClr val="FFFFCC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en-US" sz="2400" dirty="0">
                <a:latin typeface="Rockwell" panose="02060603020205020403" pitchFamily="18" charset="0"/>
              </a:rPr>
              <a:t>Late work from Units 8 and 9 is due the Sunday of Unit 10 (no exceptions unless an incomplete has been granted).</a:t>
            </a:r>
          </a:p>
          <a:p>
            <a:r>
              <a:rPr lang="en-US" altLang="en-US" sz="2400" dirty="0">
                <a:latin typeface="Rockwell" panose="02060603020205020403" pitchFamily="18" charset="0"/>
              </a:rPr>
              <a:t>The unit 10 discussion (only main post, no responses to classmates required) is also due the Sunday of Unit 10, per Purdue </a:t>
            </a:r>
            <a:r>
              <a:rPr lang="en-US" altLang="en-US" sz="2400" dirty="0" err="1">
                <a:latin typeface="Rockwell" panose="02060603020205020403" pitchFamily="18" charset="0"/>
              </a:rPr>
              <a:t>Global’s</a:t>
            </a:r>
            <a:r>
              <a:rPr lang="en-US" altLang="en-US" sz="2400" dirty="0">
                <a:latin typeface="Rockwell" panose="02060603020205020403" pitchFamily="18" charset="0"/>
              </a:rPr>
              <a:t> late policy:</a:t>
            </a:r>
          </a:p>
          <a:p>
            <a:pPr lvl="1"/>
            <a:r>
              <a:rPr lang="en-GB" altLang="en-US" sz="2400" dirty="0">
                <a:latin typeface="Rockwell" panose="02060603020205020403" pitchFamily="18" charset="0"/>
              </a:rPr>
              <a:t>You are expected to submit all assignments and projects by the end of the Unit, with the exception of Unit 10 </a:t>
            </a:r>
            <a:r>
              <a:rPr lang="en-GB" altLang="en-US" sz="2400" dirty="0" err="1">
                <a:latin typeface="Rockwell" panose="02060603020205020403" pitchFamily="18" charset="0"/>
              </a:rPr>
              <a:t>dropbox</a:t>
            </a:r>
            <a:r>
              <a:rPr lang="en-GB" altLang="en-US" sz="2400" dirty="0">
                <a:latin typeface="Rockwell" panose="02060603020205020403" pitchFamily="18" charset="0"/>
              </a:rPr>
              <a:t> submitted work and discussion boards. If a </a:t>
            </a:r>
            <a:r>
              <a:rPr lang="en-GB" altLang="en-US" sz="2400" dirty="0" err="1">
                <a:latin typeface="Rockwell" panose="02060603020205020403" pitchFamily="18" charset="0"/>
              </a:rPr>
              <a:t>dropbox</a:t>
            </a:r>
            <a:r>
              <a:rPr lang="en-GB" altLang="en-US" sz="2400" dirty="0">
                <a:latin typeface="Rockwell" panose="02060603020205020403" pitchFamily="18" charset="0"/>
              </a:rPr>
              <a:t> submission or discussion board assignment is due in Unit 10 it will be due at 11:59 ET on Sunday. </a:t>
            </a:r>
          </a:p>
          <a:p>
            <a:pPr lvl="1"/>
            <a:r>
              <a:rPr lang="en-GB" altLang="en-US" sz="2400" dirty="0">
                <a:latin typeface="Rockwell" panose="02060603020205020403" pitchFamily="18" charset="0"/>
              </a:rPr>
              <a:t>All late work must be submitted by Sunday of the last unit. No late work will be accepted after this without an Incomplete Grade approval. </a:t>
            </a: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309" y="4302493"/>
            <a:ext cx="1963553" cy="1751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</p:spTree>
    <p:extLst>
      <p:ext uri="{BB962C8B-B14F-4D97-AF65-F5344CB8AC3E}">
        <p14:creationId xmlns:p14="http://schemas.microsoft.com/office/powerpoint/2010/main" val="262204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1"/>
          <p:cNvSpPr txBox="1"/>
          <p:nvPr/>
        </p:nvSpPr>
        <p:spPr>
          <a:xfrm>
            <a:off x="337744" y="33688"/>
            <a:ext cx="8696297" cy="1053967"/>
          </a:xfrm>
          <a:prstGeom prst="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endParaRPr lang="en-US" sz="3200" b="1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lvl="0" algn="ctr">
              <a:buClr>
                <a:schemeClr val="lt1"/>
              </a:buClr>
              <a:buSzPct val="25000"/>
            </a:pPr>
            <a:r>
              <a:rPr lang="en-US" sz="3200" b="1" dirty="0">
                <a:latin typeface="Rockwell" panose="02060603020205020403" pitchFamily="18" charset="0"/>
                <a:ea typeface="Verdana" pitchFamily="34" charset="0"/>
                <a:cs typeface="Arial" panose="020B0604020202020204" pitchFamily="34" charset="0"/>
              </a:rPr>
              <a:t>Unit 8 Seminar Objectives </a:t>
            </a:r>
            <a:endParaRPr lang="en-US" sz="3200" b="1" dirty="0">
              <a:solidFill>
                <a:srgbClr val="C28E0E"/>
              </a:solidFill>
              <a:latin typeface="Rockwell" panose="02060603020205020403" pitchFamily="18" charset="0"/>
              <a:ea typeface="Impact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405" y="1258500"/>
            <a:ext cx="8855635" cy="4893647"/>
          </a:xfrm>
          <a:prstGeom prst="rect">
            <a:avLst/>
          </a:prstGeom>
          <a:solidFill>
            <a:srgbClr val="CC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charset="0"/>
              </a:rPr>
              <a:t>Cover requirements for Unit 8 Assignment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charset="0"/>
              </a:rPr>
              <a:t>Examine strategies for writing effective introductions and conclusions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charset="0"/>
              </a:rPr>
              <a:t>Discuss editing and revision strategies.</a:t>
            </a: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>
              <a:buFont typeface="Arial" charset="0"/>
              <a:buChar char="•"/>
              <a:defRPr/>
            </a:pPr>
            <a:endParaRPr lang="en-US" sz="2400" dirty="0">
              <a:latin typeface="Arial" charset="0"/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781" y="3123397"/>
            <a:ext cx="3003081" cy="2675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</p:spTree>
    <p:extLst>
      <p:ext uri="{BB962C8B-B14F-4D97-AF65-F5344CB8AC3E}">
        <p14:creationId xmlns:p14="http://schemas.microsoft.com/office/powerpoint/2010/main" val="159189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5E5D7-8271-47BE-8147-79C3B8955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1655762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en-US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en-US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4400" b="1" dirty="0">
                <a:solidFill>
                  <a:schemeClr val="bg1"/>
                </a:solidFill>
                <a:latin typeface="Rockwell" panose="02060603020205020403" pitchFamily="18" charset="0"/>
                <a:ea typeface="Verdana" pitchFamily="34" charset="0"/>
                <a:cs typeface="Verdana" pitchFamily="34" charset="0"/>
              </a:rPr>
              <a:t>Unit 8</a:t>
            </a:r>
            <a:br>
              <a:rPr lang="en-US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89002-07A8-4E8E-9E14-A99D839266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63515"/>
            <a:ext cx="6858000" cy="208627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en-US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sz="3600" b="1" dirty="0">
                <a:latin typeface="Rockwell" panose="02060603020205020403" pitchFamily="18" charset="0"/>
                <a:ea typeface="Verdana" pitchFamily="34" charset="0"/>
                <a:cs typeface="Verdana" pitchFamily="34" charset="0"/>
              </a:rPr>
              <a:t>Outcomes and Assignments</a:t>
            </a:r>
            <a:endParaRPr lang="en-US" sz="3600" b="1" dirty="0"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91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3" name="Shape 161"/>
          <p:cNvSpPr txBox="1"/>
          <p:nvPr/>
        </p:nvSpPr>
        <p:spPr>
          <a:xfrm>
            <a:off x="202560" y="87668"/>
            <a:ext cx="8738879" cy="956754"/>
          </a:xfrm>
          <a:prstGeom prst="rect">
            <a:avLst/>
          </a:prstGeom>
          <a:ln w="76200">
            <a:solidFill>
              <a:srgbClr val="C28E0E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Rockwell" panose="02060603020205020403" pitchFamily="18" charset="0"/>
                <a:ea typeface="Verdana" pitchFamily="34" charset="0"/>
                <a:cs typeface="Verdana" pitchFamily="34" charset="0"/>
              </a:rPr>
              <a:t>Unit 8 “To Do”</a:t>
            </a:r>
            <a:br>
              <a:rPr lang="en-US" sz="2800" b="1" dirty="0">
                <a:latin typeface="Rockwell" panose="02060603020205020403" pitchFamily="18" charset="0"/>
                <a:ea typeface="Impact" charset="0"/>
                <a:cs typeface="Arial" panose="020B0604020202020204" pitchFamily="34" charset="0"/>
                <a:sym typeface="Arial"/>
              </a:rPr>
            </a:br>
            <a:endParaRPr lang="en-US" sz="2800" b="1" dirty="0">
              <a:solidFill>
                <a:srgbClr val="C28E0E"/>
              </a:solidFill>
              <a:latin typeface="Rockwell" panose="02060603020205020403" pitchFamily="18" charset="0"/>
              <a:ea typeface="Impact" charset="0"/>
              <a:cs typeface="Arial" panose="020B0604020202020204" pitchFamily="34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000" dirty="0">
                <a:latin typeface="Arial" panose="020B0604020202020204" pitchFamily="34" charset="0"/>
                <a:ea typeface="Impact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ea typeface="Impact" charset="0"/>
                <a:cs typeface="Arial" panose="020B0604020202020204" pitchFamily="34" charset="0"/>
                <a:sym typeface="Arial"/>
              </a:rPr>
            </a:br>
            <a:endParaRPr lang="en-US" sz="2000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DE751B-409A-42BA-B608-7DFE454CC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741505"/>
              </p:ext>
            </p:extLst>
          </p:nvPr>
        </p:nvGraphicFramePr>
        <p:xfrm>
          <a:off x="241300" y="1150937"/>
          <a:ext cx="8699499" cy="500373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99833">
                  <a:extLst>
                    <a:ext uri="{9D8B030D-6E8A-4147-A177-3AD203B41FA5}">
                      <a16:colId xmlns:a16="http://schemas.microsoft.com/office/drawing/2014/main" val="1306922625"/>
                    </a:ext>
                  </a:extLst>
                </a:gridCol>
                <a:gridCol w="4188505">
                  <a:extLst>
                    <a:ext uri="{9D8B030D-6E8A-4147-A177-3AD203B41FA5}">
                      <a16:colId xmlns:a16="http://schemas.microsoft.com/office/drawing/2014/main" val="3329989993"/>
                    </a:ext>
                  </a:extLst>
                </a:gridCol>
                <a:gridCol w="1611161">
                  <a:extLst>
                    <a:ext uri="{9D8B030D-6E8A-4147-A177-3AD203B41FA5}">
                      <a16:colId xmlns:a16="http://schemas.microsoft.com/office/drawing/2014/main" val="311363278"/>
                    </a:ext>
                  </a:extLst>
                </a:gridCol>
              </a:tblGrid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cs typeface="Arial" pitchFamily="34" charset="0"/>
                        </a:rPr>
                        <a:t>To 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cs typeface="Arial" pitchFamily="34" charset="0"/>
                        </a:rPr>
                        <a:t>Where to find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  <a:latin typeface="Rockwell" panose="02060603020205020403" pitchFamily="18" charset="0"/>
                          <a:cs typeface="Arial" pitchFamily="34" charset="0"/>
                        </a:rPr>
                        <a:t>Points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28869"/>
                  </a:ext>
                </a:extLst>
              </a:tr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Complete Learning Activities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Click on the “Learning Activities”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cs typeface="Arial" pitchFamily="34" charset="0"/>
                        </a:rPr>
                        <a:t> icon</a:t>
                      </a:r>
                      <a:endParaRPr lang="en-US" sz="2000" dirty="0">
                        <a:latin typeface="Rockwell" panose="02060603020205020403" pitchFamily="18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Rockwell" panose="02060603020205020403" pitchFamily="18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657087"/>
                  </a:ext>
                </a:extLst>
              </a:tr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Complete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Click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cs typeface="Arial" pitchFamily="34" charset="0"/>
                        </a:rPr>
                        <a:t> on “Reading” under left navigation bar</a:t>
                      </a:r>
                      <a:endParaRPr lang="en-US" sz="2000" dirty="0">
                        <a:latin typeface="Rockwell" panose="02060603020205020403" pitchFamily="18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Rockwell" panose="02060603020205020403" pitchFamily="18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96619"/>
                  </a:ext>
                </a:extLst>
              </a:tr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Attend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 live seminar or complete option 2 assignment</a:t>
                      </a:r>
                      <a:endParaRPr lang="en-US" sz="2000" dirty="0">
                        <a:latin typeface="Rockwell" panose="02060603020205020403" pitchFamily="18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Click on seminar icon in Unit 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224851"/>
                  </a:ext>
                </a:extLst>
              </a:tr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Participate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cs typeface="Arial" pitchFamily="34" charset="0"/>
                        </a:rPr>
                        <a:t> in discussion</a:t>
                      </a:r>
                      <a:endParaRPr lang="en-US" sz="2000" dirty="0">
                        <a:latin typeface="Rockwell" panose="02060603020205020403" pitchFamily="18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Click on “discussion” link under Unit 8 on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 the left toolbar</a:t>
                      </a:r>
                      <a:endParaRPr lang="en-US" sz="2000" dirty="0">
                        <a:latin typeface="Rockwell" panose="02060603020205020403" pitchFamily="18" charset="0"/>
                        <a:ea typeface="Verdana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400393"/>
                  </a:ext>
                </a:extLst>
              </a:tr>
              <a:tr h="79957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Complete Assignment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Rockwell" panose="02060603020205020403" pitchFamily="18" charset="0"/>
                          <a:cs typeface="Arial" pitchFamily="34" charset="0"/>
                        </a:rPr>
                        <a:t>Click on the</a:t>
                      </a:r>
                      <a:r>
                        <a:rPr lang="en-US" sz="2000" baseline="0" dirty="0">
                          <a:latin typeface="Rockwell" panose="02060603020205020403" pitchFamily="18" charset="0"/>
                          <a:cs typeface="Arial" pitchFamily="34" charset="0"/>
                        </a:rPr>
                        <a:t> “assignment” icon  </a:t>
                      </a:r>
                      <a:endParaRPr lang="en-US" sz="2000" dirty="0">
                        <a:latin typeface="Rockwell" panose="02060603020205020403" pitchFamily="18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Rockwell" panose="02060603020205020403" pitchFamily="18" charset="0"/>
                          <a:ea typeface="Verdana" pitchFamily="34" charset="0"/>
                          <a:cs typeface="Arial" pitchFamily="34" charset="0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779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313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1"/>
          <p:cNvSpPr txBox="1"/>
          <p:nvPr/>
        </p:nvSpPr>
        <p:spPr>
          <a:xfrm>
            <a:off x="158817" y="72189"/>
            <a:ext cx="8813733" cy="972152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lt1"/>
              </a:buClr>
              <a:buSzPct val="25000"/>
            </a:pPr>
            <a:r>
              <a:rPr lang="en-US" sz="3200" b="1" dirty="0">
                <a:latin typeface="Rockwell" panose="02060603020205020403" pitchFamily="18" charset="0"/>
                <a:ea typeface="Verdana" pitchFamily="34" charset="0"/>
                <a:cs typeface="Arial" panose="020B0604020202020204" pitchFamily="34" charset="0"/>
              </a:rPr>
              <a:t>Unit 8 Outcomes</a:t>
            </a:r>
            <a:r>
              <a:rPr lang="en-US" sz="3200" b="1" dirty="0">
                <a:latin typeface="Rockwell" panose="02060603020205020403" pitchFamily="18" charset="0"/>
                <a:ea typeface="Impact" charset="0"/>
                <a:cs typeface="Arial" panose="020B0604020202020204" pitchFamily="34" charset="0"/>
              </a:rPr>
              <a:t> </a:t>
            </a:r>
            <a:br>
              <a:rPr lang="en-US" sz="3200" b="1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3200" b="1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33688" y="5967133"/>
            <a:ext cx="9052560" cy="421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6BBB2-2EA4-484C-BC0A-E8F0E2167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7" y="1465765"/>
            <a:ext cx="8813733" cy="4362331"/>
          </a:xfrm>
          <a:solidFill>
            <a:srgbClr val="CCFFFF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>
                <a:latin typeface="Rockwell" panose="02060603020205020403" pitchFamily="18" charset="0"/>
              </a:rPr>
              <a:t>After completing this unit, you should be able to:</a:t>
            </a:r>
            <a:endParaRPr lang="en-US" sz="2400" dirty="0">
              <a:latin typeface="Rockwell" panose="02060603020205020403" pitchFamily="18" charset="0"/>
            </a:endParaRPr>
          </a:p>
          <a:p>
            <a:r>
              <a:rPr lang="en-US" sz="2400" dirty="0">
                <a:latin typeface="Rockwell" panose="02060603020205020403" pitchFamily="18" charset="0"/>
              </a:rPr>
              <a:t>Learn what makes an effective body paragraph.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Review the key parts of an essay (introduction, conclusion, topic sentences, body paragraphs, and transitions).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Apply introduction and conclusion techniques.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Apply revision techniques.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Apply editing techniques.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Evaluate effectiveness of a body paragraph.</a:t>
            </a:r>
          </a:p>
          <a:p>
            <a:pPr marL="0" indent="0">
              <a:buNone/>
            </a:pPr>
            <a:r>
              <a:rPr lang="en-US" sz="2400" b="1" dirty="0">
                <a:latin typeface="Rockwell" panose="02060603020205020403" pitchFamily="18" charset="0"/>
              </a:rPr>
              <a:t>Course Outcomes practiced in this unit:</a:t>
            </a:r>
            <a:endParaRPr lang="en-US" sz="2400" dirty="0">
              <a:latin typeface="Rockwell" panose="02060603020205020403" pitchFamily="18" charset="0"/>
            </a:endParaRPr>
          </a:p>
          <a:p>
            <a:r>
              <a:rPr lang="en-US" sz="2400" b="1" dirty="0">
                <a:latin typeface="Rockwell" panose="02060603020205020403" pitchFamily="18" charset="0"/>
              </a:rPr>
              <a:t>CM220-4:</a:t>
            </a:r>
            <a:r>
              <a:rPr lang="en-US" sz="2400" dirty="0">
                <a:latin typeface="Rockwell" panose="02060603020205020403" pitchFamily="18" charset="0"/>
              </a:rPr>
              <a:t> Synthesize research and data into a written argument.</a:t>
            </a:r>
          </a:p>
          <a:p>
            <a:pPr marL="0" indent="0">
              <a:buNone/>
            </a:pPr>
            <a:r>
              <a:rPr lang="en-US" sz="2400" b="1" dirty="0">
                <a:latin typeface="Rockwell" panose="02060603020205020403" pitchFamily="18" charset="0"/>
              </a:rPr>
              <a:t>GEL-1.02:</a:t>
            </a:r>
            <a:r>
              <a:rPr lang="en-US" sz="2400" dirty="0">
                <a:latin typeface="Rockwell" panose="02060603020205020403" pitchFamily="18" charset="0"/>
              </a:rPr>
              <a:t> Demonstrate college-level communication through the composition of original materials in Standard English.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Campus Gold Bar">
            <a:extLst>
              <a:ext uri="{FF2B5EF4-FFF2-40B4-BE49-F238E27FC236}">
                <a16:creationId xmlns:a16="http://schemas.microsoft.com/office/drawing/2014/main" id="{2A2FDAEF-38DB-4488-8EAC-1AE40B9540B1}"/>
              </a:ext>
            </a:extLst>
          </p:cNvPr>
          <p:cNvSpPr/>
          <p:nvPr/>
        </p:nvSpPr>
        <p:spPr>
          <a:xfrm>
            <a:off x="158816" y="1133056"/>
            <a:ext cx="8813734" cy="187173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9965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61"/>
          <p:cNvSpPr txBox="1"/>
          <p:nvPr/>
        </p:nvSpPr>
        <p:spPr>
          <a:xfrm>
            <a:off x="33688" y="72189"/>
            <a:ext cx="9052559" cy="972152"/>
          </a:xfrm>
          <a:prstGeom prst="rect">
            <a:avLst/>
          </a:prstGeom>
          <a:ln w="57150">
            <a:solidFill>
              <a:srgbClr val="FFD2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>
              <a:buClr>
                <a:schemeClr val="lt1"/>
              </a:buClr>
              <a:buSzPct val="25000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chemeClr val="lt1"/>
              </a:buClr>
              <a:buSzPct val="25000"/>
            </a:pPr>
            <a:r>
              <a:rPr lang="en-US" sz="3200" b="1" dirty="0">
                <a:latin typeface="Rockwell" panose="02060603020205020403" pitchFamily="18" charset="0"/>
              </a:rPr>
              <a:t>Writing Center tutoring hours</a:t>
            </a:r>
            <a:br>
              <a:rPr lang="en-US" sz="3200" b="1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3200" b="1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33688" y="5967133"/>
            <a:ext cx="9052560" cy="42142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66BBB2-2EA4-484C-BC0A-E8F0E2167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8" y="1465765"/>
            <a:ext cx="6231708" cy="4362331"/>
          </a:xfrm>
          <a:solidFill>
            <a:srgbClr val="CCFFFF"/>
          </a:solidFill>
          <a:ln w="5715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342900" indent="-342900" fontAlgn="base"/>
            <a:r>
              <a:rPr lang="en-GB" sz="2400" dirty="0">
                <a:latin typeface="Rockwell" panose="02060603020205020403" pitchFamily="18" charset="0"/>
              </a:rPr>
              <a:t>Join us in our new </a:t>
            </a:r>
            <a:r>
              <a:rPr lang="en-GB" sz="2400" dirty="0">
                <a:latin typeface="Rockwell" panose="02060603020205020403" pitchFamily="18" charset="0"/>
                <a:hlinkClick r:id="rId3"/>
              </a:rPr>
              <a:t>Cranium Cafe Live Tutoring room.</a:t>
            </a:r>
            <a:endParaRPr lang="en-GB" sz="2400" dirty="0">
              <a:latin typeface="Rockwell" panose="02060603020205020403" pitchFamily="18" charset="0"/>
            </a:endParaRPr>
          </a:p>
          <a:p>
            <a:pPr marL="342900" indent="-342900" fontAlgn="base"/>
            <a:r>
              <a:rPr lang="en-GB" sz="2400" dirty="0">
                <a:latin typeface="Rockwell" panose="02060603020205020403" pitchFamily="18" charset="0"/>
              </a:rPr>
              <a:t>Please use Chrome or Firefox.</a:t>
            </a:r>
          </a:p>
          <a:p>
            <a:pPr marL="342900" indent="-342900" fontAlgn="base"/>
            <a:r>
              <a:rPr lang="en-GB" sz="2400" dirty="0">
                <a:latin typeface="Rockwell" panose="02060603020205020403" pitchFamily="18" charset="0"/>
              </a:rPr>
              <a:t>Live Tutoring is open Monday 6-10 pm ET; Tuesday 12-10 pm ET; and Wednesday, Thursday, and Sunday 6-10 pm ET.  We are closed on University holidays.</a:t>
            </a:r>
          </a:p>
          <a:p>
            <a:pPr marL="342900" indent="-342900" fontAlgn="base"/>
            <a:r>
              <a:rPr lang="en-GB" sz="2400" dirty="0">
                <a:latin typeface="Rockwell" panose="02060603020205020403" pitchFamily="18" charset="0"/>
              </a:rPr>
              <a:t>Scroll down or </a:t>
            </a:r>
            <a:r>
              <a:rPr lang="en-GB" sz="2400" dirty="0">
                <a:latin typeface="Rockwell" panose="02060603020205020403" pitchFamily="18" charset="0"/>
                <a:hlinkClick r:id="rId4"/>
              </a:rPr>
              <a:t>click here for a writing tutor</a:t>
            </a:r>
            <a:r>
              <a:rPr lang="en-GB" sz="2400" dirty="0">
                <a:latin typeface="Rockwell" panose="02060603020205020403" pitchFamily="18" charset="0"/>
              </a:rPr>
              <a:t>.  Tutors with green lights on are on duty.   Knock on any available tutor's door.</a:t>
            </a:r>
          </a:p>
          <a:p>
            <a:pPr marL="342900" indent="-342900" fontAlgn="base"/>
            <a:r>
              <a:rPr lang="en-GB" sz="2400" dirty="0">
                <a:latin typeface="Rockwell" panose="02060603020205020403" pitchFamily="18" charset="0"/>
              </a:rPr>
              <a:t>Your first time using Cranium Cafe, you will be prompted to register.  Here is a guide to help you: </a:t>
            </a:r>
            <a:r>
              <a:rPr lang="en-GB" sz="2400" dirty="0">
                <a:latin typeface="Rockwell" panose="02060603020205020403" pitchFamily="18" charset="0"/>
                <a:hlinkClick r:id="rId5"/>
              </a:rPr>
              <a:t>Click here</a:t>
            </a:r>
            <a:r>
              <a:rPr lang="en-GB" sz="2400" dirty="0">
                <a:latin typeface="Rockwell" panose="02060603020205020403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Campus Gold Bar">
            <a:extLst>
              <a:ext uri="{FF2B5EF4-FFF2-40B4-BE49-F238E27FC236}">
                <a16:creationId xmlns:a16="http://schemas.microsoft.com/office/drawing/2014/main" id="{2A2FDAEF-38DB-4488-8EAC-1AE40B9540B1}"/>
              </a:ext>
            </a:extLst>
          </p:cNvPr>
          <p:cNvSpPr/>
          <p:nvPr/>
        </p:nvSpPr>
        <p:spPr>
          <a:xfrm>
            <a:off x="33688" y="1133056"/>
            <a:ext cx="9052560" cy="136501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7967D5-2FAF-4274-A3CB-DA1842DDA7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2507" y="2025517"/>
            <a:ext cx="2364091" cy="215606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5672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134754" y="1"/>
            <a:ext cx="8893743" cy="9480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Rockwell" panose="02060603020205020403" pitchFamily="18" charset="0"/>
                <a:cs typeface="Arial" panose="020B0604020202020204" pitchFamily="34" charset="0"/>
              </a:rPr>
              <a:t>Unit 8 Learning Activities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100" dirty="0">
                <a:latin typeface="Impact" charset="0"/>
                <a:ea typeface="Impact" charset="0"/>
                <a:cs typeface="Impact" charset="0"/>
              </a:rPr>
              <a:t> 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8F4C9BF2-0DF8-45F8-B786-5BAD833CF903}"/>
              </a:ext>
            </a:extLst>
          </p:cNvPr>
          <p:cNvSpPr/>
          <p:nvPr/>
        </p:nvSpPr>
        <p:spPr>
          <a:xfrm>
            <a:off x="115502" y="938465"/>
            <a:ext cx="8893743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F08927-E665-4366-B2FD-94DFE6781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6536"/>
            <a:ext cx="9144000" cy="321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0" y="1"/>
            <a:ext cx="9144000" cy="948088"/>
          </a:xfrm>
          <a:prstGeom prst="rect">
            <a:avLst/>
          </a:prstGeom>
          <a:ln w="76200">
            <a:solidFill>
              <a:srgbClr val="FFD2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Rockwell" panose="02060603020205020403" pitchFamily="18" charset="0"/>
                <a:cs typeface="Arial" panose="020B0604020202020204" pitchFamily="34" charset="0"/>
              </a:rPr>
              <a:t>Unit 8 Reading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100" dirty="0">
                <a:latin typeface="Impact" charset="0"/>
                <a:ea typeface="Impact" charset="0"/>
                <a:cs typeface="Impact" charset="0"/>
              </a:rPr>
              <a:t> 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E2E5BB-74B0-4071-8401-39BAEEBDF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22" y="1191802"/>
            <a:ext cx="9113178" cy="405777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1303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5342"/>
            <a:ext cx="9143999" cy="5480409"/>
          </a:xfrm>
          <a:solidFill>
            <a:srgbClr val="CCFFFF"/>
          </a:solidFill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Include all of the following in your Discussion post: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 draft of your introduction for your persuasive essay using one of the techniques described in “</a:t>
            </a:r>
            <a:r>
              <a:rPr lang="en-US" sz="2400" dirty="0">
                <a:latin typeface="Rockwell" panose="02060603020205020403" pitchFamily="18" charset="0"/>
                <a:hlinkClick r:id="rId2"/>
              </a:rPr>
              <a:t>Crafting Effective Introductions and Conclusions</a:t>
            </a:r>
            <a:r>
              <a:rPr lang="en-US" sz="2400" dirty="0">
                <a:latin typeface="Rockwell" panose="02060603020205020403" pitchFamily="18" charset="0"/>
              </a:rPr>
              <a:t>”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 thesis statement as the last sentence of your introduction.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A draft of the first body paragraph for your argument.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Wrap up with an open-ended question about something you need help with, specific feedback you would like to receive, or introductions strategies.</a:t>
            </a:r>
          </a:p>
          <a:p>
            <a:r>
              <a:rPr lang="en-US" sz="2400" dirty="0">
                <a:latin typeface="Rockwell" panose="02060603020205020403" pitchFamily="18" charset="0"/>
              </a:rPr>
              <a:t>Refer to the Reading and </a:t>
            </a:r>
            <a:r>
              <a:rPr lang="en-US" sz="2400" dirty="0" err="1">
                <a:latin typeface="Rockwell" panose="02060603020205020403" pitchFamily="18" charset="0"/>
              </a:rPr>
              <a:t>Learnong</a:t>
            </a:r>
            <a:r>
              <a:rPr lang="en-US" sz="2400" dirty="0">
                <a:latin typeface="Rockwell" panose="02060603020205020403" pitchFamily="18" charset="0"/>
              </a:rPr>
              <a:t> Activities in your post.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2" t="3122" r="19600" b="-2"/>
          <a:stretch/>
        </p:blipFill>
        <p:spPr>
          <a:xfrm>
            <a:off x="-1" y="-89034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366638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Rockwell" panose="02060603020205020403" pitchFamily="18" charset="0"/>
                <a:cs typeface="Arial" panose="020B0604020202020204" pitchFamily="34" charset="0"/>
              </a:rPr>
              <a:t>Unit 8 Discussion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5918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5343"/>
            <a:ext cx="9143999" cy="4271952"/>
          </a:xfrm>
          <a:solidFill>
            <a:srgbClr val="CCFFFF"/>
          </a:solidFill>
        </p:spPr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Remember to respond to three classmates’ initial posts. Address the following questions: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panose="020B0604020202020204" pitchFamily="34" charset="0"/>
              </a:rPr>
              <a:t>Does the introduction end with a persuasive thesis statement? If not, what changes could be made to the thesis statement?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panose="020B0604020202020204" pitchFamily="34" charset="0"/>
              </a:rPr>
              <a:t>Is the strategy selected for the introduction effective, or might another approach mentioned in the Learning Activities be better?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panose="020B0604020202020204" pitchFamily="34" charset="0"/>
              </a:rPr>
              <a:t>Identify at least one strength and one area of improvement needed for the introduction paragraph. </a:t>
            </a:r>
          </a:p>
          <a:p>
            <a:pPr>
              <a:buFont typeface="Arial" charset="0"/>
              <a:buChar char="•"/>
              <a:defRPr/>
            </a:pPr>
            <a:r>
              <a:rPr lang="en-US" sz="2400" dirty="0">
                <a:latin typeface="Rockwell" panose="02060603020205020403" pitchFamily="18" charset="0"/>
                <a:cs typeface="Arial" panose="020B0604020202020204" pitchFamily="34" charset="0"/>
              </a:rPr>
              <a:t>Address any lingering questions you have about your classmate’s argument for change.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-1" y="-89034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43043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Rockwell" panose="02060603020205020403" pitchFamily="18" charset="0"/>
                <a:cs typeface="Arial" panose="020B0604020202020204" pitchFamily="34" charset="0"/>
              </a:rPr>
              <a:t>Unit 8 DB Responses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13572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435342"/>
            <a:ext cx="9143999" cy="5480409"/>
          </a:xfrm>
          <a:solidFill>
            <a:srgbClr val="CCFFFF"/>
          </a:solidFill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Posts: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Submit your post early in the week if you want to receive feedback from the professor and classmates.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The length is </a:t>
            </a:r>
            <a:r>
              <a:rPr lang="en-US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at least two well-developed paragraphs</a:t>
            </a: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Refer to Learning Activities in the text and references.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Format in APA 6 ed.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It should be free of spelling, grammar, and punctuation errors.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Review a sample post to be sure your own post meets all the requirements.</a:t>
            </a:r>
          </a:p>
          <a:p>
            <a:pPr>
              <a:buFont typeface="Arial" charset="0"/>
              <a:buNone/>
              <a:defRPr/>
            </a:pPr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Responses: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At least three well-developed responses to different students’ posts.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Each response should be at least one paragraph long.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>
                <a:latin typeface="Rockwell" panose="02060603020205020403" pitchFamily="18" charset="0"/>
                <a:cs typeface="Arial" panose="020B0604020202020204" pitchFamily="34" charset="0"/>
              </a:rPr>
              <a:t>Posts and responses should be submitted throughout the unit (Wednesday-Tuesday).</a:t>
            </a:r>
          </a:p>
          <a:p>
            <a:pPr>
              <a:buFont typeface="Arial" charset="0"/>
              <a:buChar char="•"/>
              <a:defRPr/>
            </a:pPr>
            <a:r>
              <a:rPr lang="en-US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Do not submit your post and responses on only one day or on only two days.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0" y="-153541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42929" y="145228"/>
            <a:ext cx="86581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Rockwell" panose="02060603020205020403" pitchFamily="18" charset="0"/>
                <a:cs typeface="Arial" panose="020B0604020202020204" pitchFamily="34" charset="0"/>
              </a:rPr>
              <a:t>Expectations for Discussion Post and Responses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31688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9E9E28-7A39-42B3-89C8-500A8A6F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37344"/>
          </a:xfrm>
          <a:ln w="57150">
            <a:solidFill>
              <a:srgbClr val="FFD2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3200" b="1" dirty="0">
                <a:latin typeface="Rockwell" panose="02060603020205020403" pitchFamily="18" charset="0"/>
              </a:rPr>
              <a:t>Unit 8 Essay: An Argument for Change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7DAEB7-FBFD-40F8-9408-67F84A140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34" y="934948"/>
            <a:ext cx="4468616" cy="5840859"/>
          </a:xfrm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2900" b="1" dirty="0">
                <a:latin typeface="Rockwell" panose="02060603020205020403" pitchFamily="18" charset="0"/>
              </a:rPr>
              <a:t>Length</a:t>
            </a:r>
            <a:r>
              <a:rPr lang="en-US" altLang="en-US" sz="2900" dirty="0">
                <a:latin typeface="Rockwell" panose="02060603020205020403" pitchFamily="18" charset="0"/>
              </a:rPr>
              <a:t>: 1000 words (does not include the title and references page)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900" b="1" dirty="0">
                <a:latin typeface="Rockwell" panose="02060603020205020403" pitchFamily="18" charset="0"/>
              </a:rPr>
              <a:t>Purpose</a:t>
            </a:r>
            <a:r>
              <a:rPr lang="en-US" altLang="en-US" sz="2900" dirty="0">
                <a:latin typeface="Rockwell" panose="02060603020205020403" pitchFamily="18" charset="0"/>
              </a:rPr>
              <a:t>: Persuasive essay that argues for a change to solve a problem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2900" b="1" dirty="0">
                <a:latin typeface="Rockwell" panose="02060603020205020403" pitchFamily="18" charset="0"/>
              </a:rPr>
              <a:t>Includes the following</a:t>
            </a:r>
            <a:r>
              <a:rPr lang="en-US" altLang="en-US" sz="2900" dirty="0">
                <a:latin typeface="Rockwell" panose="02060603020205020403" pitchFamily="18" charset="0"/>
              </a:rPr>
              <a:t>:</a:t>
            </a:r>
          </a:p>
          <a:p>
            <a:pPr lvl="1"/>
            <a:r>
              <a:rPr lang="en-US" altLang="en-US" sz="2900" dirty="0">
                <a:latin typeface="Rockwell" panose="02060603020205020403" pitchFamily="18" charset="0"/>
              </a:rPr>
              <a:t>A clear introduction and conclusion.</a:t>
            </a:r>
          </a:p>
          <a:p>
            <a:pPr lvl="1"/>
            <a:r>
              <a:rPr lang="en-US" altLang="en-US" sz="2900" dirty="0">
                <a:latin typeface="Rockwell" panose="02060603020205020403" pitchFamily="18" charset="0"/>
              </a:rPr>
              <a:t>A persuasive thesis statement that limits the topic and establishes the essay’s main point.</a:t>
            </a:r>
          </a:p>
          <a:p>
            <a:pPr lvl="1"/>
            <a:r>
              <a:rPr lang="en-US" altLang="en-US" sz="2900" dirty="0">
                <a:latin typeface="Rockwell" panose="02060603020205020403" pitchFamily="18" charset="0"/>
              </a:rPr>
              <a:t>References to at least 4 credible sources (at least one book/</a:t>
            </a:r>
            <a:r>
              <a:rPr lang="en-US" altLang="en-US" sz="2900" dirty="0" err="1">
                <a:latin typeface="Rockwell" panose="02060603020205020403" pitchFamily="18" charset="0"/>
              </a:rPr>
              <a:t>ebook</a:t>
            </a:r>
            <a:r>
              <a:rPr lang="en-US" altLang="en-US" sz="2900" dirty="0">
                <a:latin typeface="Rockwell" panose="02060603020205020403" pitchFamily="18" charset="0"/>
              </a:rPr>
              <a:t> or periodical article)</a:t>
            </a:r>
          </a:p>
          <a:p>
            <a:pPr lvl="1"/>
            <a:r>
              <a:rPr lang="en-US" altLang="en-US" sz="2900" dirty="0">
                <a:latin typeface="Rockwell" panose="02060603020205020403" pitchFamily="18" charset="0"/>
              </a:rPr>
              <a:t>Avoids unreliable sources like Wikipedia and blogs.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3F06F3-6FD5-4ACE-BECA-FC53BFD3BD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49" y="934948"/>
            <a:ext cx="4468615" cy="5840859"/>
          </a:xfrm>
          <a:solidFill>
            <a:srgbClr val="FFFFCC"/>
          </a:solidFill>
        </p:spPr>
        <p:txBody>
          <a:bodyPr>
            <a:normAutofit fontScale="77500" lnSpcReduction="20000"/>
          </a:bodyPr>
          <a:lstStyle/>
          <a:p>
            <a:r>
              <a:rPr lang="en-US" altLang="en-US" sz="2600" b="1" dirty="0">
                <a:latin typeface="Rockwell" panose="02060603020205020403" pitchFamily="18" charset="0"/>
              </a:rPr>
              <a:t>Other criteria</a:t>
            </a:r>
            <a:r>
              <a:rPr lang="en-US" altLang="en-US" sz="2600" dirty="0">
                <a:latin typeface="Rockwell" panose="02060603020205020403" pitchFamily="18" charset="0"/>
              </a:rPr>
              <a:t>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Combines original thought and relevant support from sources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Gives appropriate credit to sources, both in-text and on the references page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Follows APA 6</a:t>
            </a:r>
            <a:r>
              <a:rPr lang="en-US" altLang="en-US" sz="2600" baseline="30000" dirty="0">
                <a:latin typeface="Rockwell" panose="02060603020205020403" pitchFamily="18" charset="0"/>
              </a:rPr>
              <a:t>th</a:t>
            </a:r>
            <a:r>
              <a:rPr lang="en-US" altLang="en-US" sz="2600" dirty="0">
                <a:latin typeface="Rockwell" panose="02060603020205020403" pitchFamily="18" charset="0"/>
              </a:rPr>
              <a:t> edition formatting and citation guidelines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Uses appropriate academic, formal style (stays in third person, avoids slang, etc.)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Has clear, concise sentences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Has effective transitions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en-US" sz="2600" dirty="0">
                <a:latin typeface="Rockwell" panose="02060603020205020403" pitchFamily="18" charset="0"/>
              </a:rPr>
              <a:t>Revises any writing integrated from earlier assignments appropriately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407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342"/>
            <a:ext cx="9115124" cy="5480409"/>
          </a:xfrm>
          <a:solidFill>
            <a:srgbClr val="CCFFFF"/>
          </a:solidFill>
        </p:spPr>
        <p:txBody>
          <a:bodyPr>
            <a:noAutofit/>
          </a:bodyPr>
          <a:lstStyle/>
          <a:p>
            <a:pPr>
              <a:buFont typeface="Arial" charset="0"/>
              <a:buNone/>
              <a:defRPr/>
            </a:pPr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Introduction:</a:t>
            </a:r>
            <a:r>
              <a:rPr lang="en-US" sz="2000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 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identifies a problem;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 proposes a solution. A persuasive thesis should emphasize the solution angle. </a:t>
            </a:r>
          </a:p>
          <a:p>
            <a:pPr>
              <a:buFont typeface="Arial" charset="0"/>
              <a:buNone/>
              <a:defRPr/>
            </a:pPr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Body paragraphs: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demonstrate that the solution will work (evidence);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establish feasibility (It should be practical; hypothetically, the cost should not outweigh the benefit). 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discuss the benefits.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refute opposing viewpoints </a:t>
            </a:r>
          </a:p>
          <a:p>
            <a:pPr>
              <a:buFont typeface="Arial" charset="0"/>
              <a:buNone/>
              <a:defRPr/>
            </a:pPr>
            <a:r>
              <a:rPr lang="en-US" sz="20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Conclusion: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brings the paper to a logical close; 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restates the thesis;</a:t>
            </a:r>
          </a:p>
          <a:p>
            <a:pPr>
              <a:buFont typeface="Arial" charset="0"/>
              <a:buChar char="•"/>
              <a:defRPr/>
            </a:pPr>
            <a:r>
              <a:rPr lang="en-US" sz="2000" dirty="0">
                <a:latin typeface="Rockwell" panose="02060603020205020403" pitchFamily="18" charset="0"/>
                <a:cs typeface="Arial" panose="020B0604020202020204" pitchFamily="34" charset="0"/>
              </a:rPr>
              <a:t>recaps the main point of the 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-1" y="-89034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41953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Rockwell" panose="02060603020205020403" pitchFamily="18" charset="0"/>
                <a:cs typeface="Arial" panose="020B0604020202020204" pitchFamily="34" charset="0"/>
              </a:rPr>
              <a:t>Proposal  Argument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79601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343"/>
            <a:ext cx="9115124" cy="5379344"/>
          </a:xfrm>
          <a:solidFill>
            <a:srgbClr val="CCFFFF"/>
          </a:solidFill>
        </p:spPr>
        <p:txBody>
          <a:bodyPr>
            <a:noAutofit/>
          </a:bodyPr>
          <a:lstStyle/>
          <a:p>
            <a:pPr>
              <a:buNone/>
            </a:pPr>
            <a:r>
              <a:rPr lang="en-US" altLang="en-US" sz="22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Introduction: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5-7 sentences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The last sentence is a persuasive thesis statement.</a:t>
            </a:r>
          </a:p>
          <a:p>
            <a:pPr>
              <a:buNone/>
            </a:pPr>
            <a:r>
              <a:rPr lang="en-US" altLang="en-US" sz="22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Body paragraphs: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5-7 sentences in each paragraph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Please follow the structure for your body paragraphs: (1) a topic sentence, (2) evidence to support your topic sentence, (3) opposing viewpoints, (4) your refutation, (5) concluding sentence.</a:t>
            </a:r>
          </a:p>
          <a:p>
            <a:pPr>
              <a:buNone/>
            </a:pPr>
            <a:r>
              <a:rPr lang="en-US" altLang="en-US" sz="2200" b="1" dirty="0">
                <a:solidFill>
                  <a:srgbClr val="C0000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Conclusion: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5-6 sentences</a:t>
            </a:r>
          </a:p>
          <a:p>
            <a:r>
              <a:rPr lang="en-US" altLang="en-US" sz="2200" dirty="0">
                <a:solidFill>
                  <a:srgbClr val="002060"/>
                </a:solidFill>
                <a:latin typeface="Rockwell" panose="02060603020205020403" pitchFamily="18" charset="0"/>
                <a:cs typeface="Arial" panose="020B0604020202020204" pitchFamily="34" charset="0"/>
              </a:rPr>
              <a:t>The conclusion paragraph should bring the paper to a logical close. Additionally, it should be reflective and recap the main point of the work.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21656" y="43313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34209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Rockwell" panose="02060603020205020403" pitchFamily="18" charset="0"/>
                <a:cs typeface="Arial" panose="020B0604020202020204" pitchFamily="34" charset="0"/>
              </a:rPr>
              <a:t>Essay  Structu</a:t>
            </a:r>
            <a:r>
              <a:rPr lang="en-US" sz="3200" b="1" dirty="0">
                <a:latin typeface="Rockwell" panose="02060603020205020403" pitchFamily="18" charset="0"/>
              </a:rPr>
              <a:t>re</a:t>
            </a:r>
            <a:endParaRPr lang="en-US" sz="3200" b="1" dirty="0">
              <a:latin typeface="Rockwell" panose="02060603020205020403" pitchFamily="18" charset="0"/>
              <a:cs typeface="Arial" panose="020B0604020202020204" pitchFamily="34" charset="0"/>
            </a:endParaRP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81600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0" y="43313"/>
            <a:ext cx="9144000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1169470" y="212938"/>
            <a:ext cx="7859004" cy="595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More Help with Paragraphs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0B66D4-AE29-4212-8B75-92FA0AD09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7" y="1442563"/>
            <a:ext cx="9038123" cy="5372124"/>
          </a:xfrm>
          <a:solidFill>
            <a:srgbClr val="CCFFFF"/>
          </a:solidFill>
        </p:spPr>
        <p:txBody>
          <a:bodyPr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Please review the following Learning Activities that will teach you how to create effective body paragraphs: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Effective Writing Podcast Series: Episode 18: “The Four Cs of Effective Writing” (podcast or transcript) and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Effective Writing Podcast Series: Episode 17: “Paragraph Development with PIE.”</a:t>
            </a:r>
          </a:p>
          <a:p>
            <a:endParaRPr lang="en-US" dirty="0"/>
          </a:p>
        </p:txBody>
      </p:sp>
      <p:pic>
        <p:nvPicPr>
          <p:cNvPr id="9" name="Picture 4" descr="paragraph.jpg">
            <a:extLst>
              <a:ext uri="{FF2B5EF4-FFF2-40B4-BE49-F238E27FC236}">
                <a16:creationId xmlns:a16="http://schemas.microsoft.com/office/drawing/2014/main" id="{02CB54FE-AB30-4FC7-BF5D-DAE2B533C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5078" y="3585410"/>
            <a:ext cx="4008922" cy="2739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2631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9F7E15-45B2-4B10-B91E-B50A3FBED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2139"/>
            <a:ext cx="9144000" cy="488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32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A9783-30AF-4B6D-B569-B427AC071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6180"/>
            <a:ext cx="9144000" cy="474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6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2B1819-5054-49BE-9063-1184E90D3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9587"/>
            <a:ext cx="9144000" cy="57360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A72C966-DE39-4301-8D48-95794FEE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8687"/>
            <a:ext cx="7886700" cy="640714"/>
          </a:xfrm>
          <a:solidFill>
            <a:srgbClr val="CCFFFF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Body Paragraph</a:t>
            </a:r>
          </a:p>
        </p:txBody>
      </p:sp>
    </p:spTree>
    <p:extLst>
      <p:ext uri="{BB962C8B-B14F-4D97-AF65-F5344CB8AC3E}">
        <p14:creationId xmlns:p14="http://schemas.microsoft.com/office/powerpoint/2010/main" val="2687984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F14F53-0C65-4D75-BB73-086F58A7C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0475"/>
            <a:ext cx="9144000" cy="445649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BDF5813-F53A-46EA-B34E-548AFC695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1838"/>
          </a:xfrm>
          <a:solidFill>
            <a:srgbClr val="CCFFFF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860065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9A4DFA-18CE-4609-923E-A1AA366E2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020"/>
            <a:ext cx="9100686" cy="43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601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337744" y="1"/>
            <a:ext cx="8748504" cy="9480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Where to Find a Sample Assignment?</a:t>
            </a:r>
            <a:br>
              <a:rPr lang="en-US" sz="2800" b="1" dirty="0">
                <a:latin typeface="Arial" panose="020B0604020202020204" pitchFamily="34" charset="0"/>
                <a:ea typeface="Impact" charset="0"/>
                <a:cs typeface="Arial" panose="020B0604020202020204" pitchFamily="34" charset="0"/>
                <a:sym typeface="Arial"/>
              </a:rPr>
            </a:br>
            <a:endParaRPr lang="en-US" sz="2800" b="1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100" dirty="0">
                <a:latin typeface="Impact" charset="0"/>
                <a:ea typeface="Impact" charset="0"/>
                <a:cs typeface="Impact" charset="0"/>
              </a:rPr>
              <a:t> 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sp>
        <p:nvSpPr>
          <p:cNvPr id="5" name="Campus Gold Bar">
            <a:extLst>
              <a:ext uri="{FF2B5EF4-FFF2-40B4-BE49-F238E27FC236}">
                <a16:creationId xmlns:a16="http://schemas.microsoft.com/office/drawing/2014/main" id="{83BD1E6D-BB10-42CC-8CC0-14A0F13EFADC}"/>
              </a:ext>
            </a:extLst>
          </p:cNvPr>
          <p:cNvSpPr/>
          <p:nvPr/>
        </p:nvSpPr>
        <p:spPr>
          <a:xfrm>
            <a:off x="337745" y="948089"/>
            <a:ext cx="8748504" cy="22138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D032FA-F146-49B1-91EA-C3FC0972B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849"/>
            <a:ext cx="9144000" cy="531632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DF2D464-CB4E-4A4C-99BA-03F8DC4A0DBA}"/>
              </a:ext>
            </a:extLst>
          </p:cNvPr>
          <p:cNvCxnSpPr/>
          <p:nvPr/>
        </p:nvCxnSpPr>
        <p:spPr>
          <a:xfrm flipH="1">
            <a:off x="4572000" y="5086951"/>
            <a:ext cx="2387065" cy="69301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404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337744" y="1"/>
            <a:ext cx="8748504" cy="9480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How to Find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Turnitin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Similarity Report?</a:t>
            </a:r>
            <a:endParaRPr lang="en-US" sz="2800" b="1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800" b="1" dirty="0">
                <a:latin typeface="Arial" panose="020B0604020202020204" pitchFamily="34" charset="0"/>
                <a:ea typeface="Impact" charset="0"/>
                <a:cs typeface="Arial" panose="020B0604020202020204" pitchFamily="34" charset="0"/>
              </a:rPr>
              <a:t> </a:t>
            </a:r>
            <a:br>
              <a:rPr lang="en-US" sz="2800" b="1" dirty="0">
                <a:latin typeface="Arial" panose="020B0604020202020204" pitchFamily="34" charset="0"/>
                <a:ea typeface="Impact" charset="0"/>
                <a:cs typeface="Arial" panose="020B0604020202020204" pitchFamily="34" charset="0"/>
                <a:sym typeface="Arial"/>
              </a:rPr>
            </a:br>
            <a:endParaRPr lang="en-US" sz="2800" b="1" dirty="0">
              <a:solidFill>
                <a:srgbClr val="C28E0E"/>
              </a:solidFill>
              <a:latin typeface="Arial" panose="020B0604020202020204" pitchFamily="34" charset="0"/>
              <a:ea typeface="Impact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Campus Gold Bar">
            <a:extLst>
              <a:ext uri="{FF2B5EF4-FFF2-40B4-BE49-F238E27FC236}">
                <a16:creationId xmlns:a16="http://schemas.microsoft.com/office/drawing/2014/main" id="{83BD1E6D-BB10-42CC-8CC0-14A0F13EFADC}"/>
              </a:ext>
            </a:extLst>
          </p:cNvPr>
          <p:cNvSpPr/>
          <p:nvPr/>
        </p:nvSpPr>
        <p:spPr>
          <a:xfrm>
            <a:off x="337745" y="948089"/>
            <a:ext cx="8748504" cy="22138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7CA4FDDE-34C8-4395-A6CF-86B9C064F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170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337744" y="1"/>
            <a:ext cx="8748504" cy="9480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The Writing Center</a:t>
            </a:r>
            <a:endParaRPr lang="en-US" sz="2800" b="1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  <a:p>
            <a:pPr lvl="0">
              <a:buClr>
                <a:schemeClr val="lt1"/>
              </a:buClr>
              <a:buSzPct val="25000"/>
            </a:pPr>
            <a:r>
              <a:rPr lang="en-US" sz="2100" dirty="0">
                <a:latin typeface="Impact" charset="0"/>
                <a:ea typeface="Impact" charset="0"/>
                <a:cs typeface="Impact" charset="0"/>
              </a:rPr>
              <a:t> 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sp>
        <p:nvSpPr>
          <p:cNvPr id="5" name="Campus Gold Bar">
            <a:extLst>
              <a:ext uri="{FF2B5EF4-FFF2-40B4-BE49-F238E27FC236}">
                <a16:creationId xmlns:a16="http://schemas.microsoft.com/office/drawing/2014/main" id="{83BD1E6D-BB10-42CC-8CC0-14A0F13EFADC}"/>
              </a:ext>
            </a:extLst>
          </p:cNvPr>
          <p:cNvSpPr/>
          <p:nvPr/>
        </p:nvSpPr>
        <p:spPr>
          <a:xfrm>
            <a:off x="337745" y="948089"/>
            <a:ext cx="8748504" cy="22138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DA3A0E-1A30-46BE-8C7A-B9DEC3BF5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406"/>
            <a:ext cx="9144000" cy="445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6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97166" y="6388557"/>
            <a:ext cx="2919389" cy="1962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75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Purdue University Global | </a:t>
            </a:r>
            <a:r>
              <a:rPr lang="en-US" sz="675" i="1" dirty="0">
                <a:solidFill>
                  <a:schemeClr val="bg1">
                    <a:lumMod val="6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This is Where the Title of the Presentation Will Go</a:t>
            </a:r>
          </a:p>
        </p:txBody>
      </p:sp>
      <p:sp>
        <p:nvSpPr>
          <p:cNvPr id="10" name="Shape 161"/>
          <p:cNvSpPr txBox="1"/>
          <p:nvPr/>
        </p:nvSpPr>
        <p:spPr>
          <a:xfrm>
            <a:off x="337744" y="1"/>
            <a:ext cx="8748504" cy="94808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0" tIns="0" rIns="0" bIns="0" anchor="t" anchorCtr="0">
            <a:noAutofit/>
          </a:bodyPr>
          <a:lstStyle/>
          <a:p>
            <a:pPr algn="ctr">
              <a:lnSpc>
                <a:spcPct val="150000"/>
              </a:lnSpc>
              <a:buClr>
                <a:schemeClr val="lt1"/>
              </a:buClr>
              <a:buSzPct val="25000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Topics to Avoid</a:t>
            </a:r>
            <a:br>
              <a:rPr lang="en-US" dirty="0">
                <a:latin typeface="Impact" charset="0"/>
                <a:ea typeface="Impact" charset="0"/>
                <a:cs typeface="Impact" charset="0"/>
                <a:sym typeface="Arial"/>
              </a:rPr>
            </a:br>
            <a:endParaRPr lang="en-US" sz="1500" dirty="0">
              <a:solidFill>
                <a:srgbClr val="C28E0E"/>
              </a:solidFill>
              <a:latin typeface="Impact" charset="0"/>
              <a:ea typeface="Impact" charset="0"/>
              <a:cs typeface="Impact" charset="0"/>
              <a:sym typeface="Arial"/>
            </a:endParaRPr>
          </a:p>
        </p:txBody>
      </p:sp>
      <p:sp>
        <p:nvSpPr>
          <p:cNvPr id="5" name="Campus Gold Bar">
            <a:extLst>
              <a:ext uri="{FF2B5EF4-FFF2-40B4-BE49-F238E27FC236}">
                <a16:creationId xmlns:a16="http://schemas.microsoft.com/office/drawing/2014/main" id="{83BD1E6D-BB10-42CC-8CC0-14A0F13EFADC}"/>
              </a:ext>
            </a:extLst>
          </p:cNvPr>
          <p:cNvSpPr/>
          <p:nvPr/>
        </p:nvSpPr>
        <p:spPr>
          <a:xfrm>
            <a:off x="337745" y="948089"/>
            <a:ext cx="8748504" cy="22138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1C20C1-3604-4E86-A309-E9C0D646CE17}"/>
              </a:ext>
            </a:extLst>
          </p:cNvPr>
          <p:cNvSpPr/>
          <p:nvPr/>
        </p:nvSpPr>
        <p:spPr>
          <a:xfrm>
            <a:off x="163629" y="1247633"/>
            <a:ext cx="8831179" cy="5509200"/>
          </a:xfrm>
          <a:prstGeom prst="rect">
            <a:avLst/>
          </a:prstGeom>
          <a:solidFill>
            <a:srgbClr val="CCFFFF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Abortion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Faith-based topics that rely on a person’s belief in a particular religion to accept the argument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Conspiracy theories and arguments that cannot be proven (alien abductions, demonic possession, etc.) 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Teen pregnancy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Legalizing Marijuana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 Kennedy Assassination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UFOs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Who knew what pre-9/11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Secret Societies and One World or New World Order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Same sex marriage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Crop Circles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About politics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About religion</a:t>
            </a:r>
          </a:p>
          <a:p>
            <a:pPr>
              <a:buFont typeface="Arial" charset="0"/>
              <a:buChar char="•"/>
              <a:defRPr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Assisted Suicide</a:t>
            </a:r>
          </a:p>
        </p:txBody>
      </p:sp>
    </p:spTree>
    <p:extLst>
      <p:ext uri="{BB962C8B-B14F-4D97-AF65-F5344CB8AC3E}">
        <p14:creationId xmlns:p14="http://schemas.microsoft.com/office/powerpoint/2010/main" val="191225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5067-A09B-4551-AEB4-120B24932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defRPr/>
            </a:pPr>
            <a:r>
              <a:rPr lang="en-US" sz="3600" b="1" cap="none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7" name="Picture 2" descr="C:\Users\Steph\AppData\Local\Microsoft\Windows\Temporary Internet Files\Content.IE5\I2JHWHHZ\questions_graphic[1].jpg">
            <a:extLst>
              <a:ext uri="{FF2B5EF4-FFF2-40B4-BE49-F238E27FC236}">
                <a16:creationId xmlns:a16="http://schemas.microsoft.com/office/drawing/2014/main" id="{BF948FFD-1B1E-4A91-93E6-36BE01D385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6552" y="800100"/>
            <a:ext cx="5428648" cy="5257800"/>
          </a:xfrm>
        </p:spPr>
      </p:pic>
    </p:spTree>
    <p:extLst>
      <p:ext uri="{BB962C8B-B14F-4D97-AF65-F5344CB8AC3E}">
        <p14:creationId xmlns:p14="http://schemas.microsoft.com/office/powerpoint/2010/main" val="188951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E23B8-AFCA-4416-8456-08FEDC8F0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22447"/>
            <a:ext cx="7772400" cy="1857676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Unit 8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7F631-1298-4F55-A341-9A7D81CC87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3257" y="2774157"/>
            <a:ext cx="6858000" cy="1655762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Introductions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19241067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933" y="0"/>
            <a:ext cx="9144000" cy="90477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Introductions should. . .</a:t>
            </a:r>
          </a:p>
        </p:txBody>
      </p:sp>
      <p:sp>
        <p:nvSpPr>
          <p:cNvPr id="3" name="Campus Gold Bar"/>
          <p:cNvSpPr/>
          <p:nvPr/>
        </p:nvSpPr>
        <p:spPr>
          <a:xfrm>
            <a:off x="-1" y="1188721"/>
            <a:ext cx="9144001" cy="5284268"/>
          </a:xfrm>
          <a:prstGeom prst="rect">
            <a:avLst/>
          </a:prstGeom>
          <a:solidFill>
            <a:srgbClr val="FFFFCC"/>
          </a:solidFill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mpus Gold Bar"/>
          <p:cNvSpPr/>
          <p:nvPr/>
        </p:nvSpPr>
        <p:spPr>
          <a:xfrm>
            <a:off x="16934" y="938464"/>
            <a:ext cx="9144000" cy="21656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658545-27C3-4D2B-B05D-1265454449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2" t="3122" r="19600" b="-2"/>
          <a:stretch/>
        </p:blipFill>
        <p:spPr>
          <a:xfrm>
            <a:off x="33867" y="6655869"/>
            <a:ext cx="9110132" cy="1414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E3405F-04A0-4DE2-8047-FE372D875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46043"/>
            <a:ext cx="9144000" cy="5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20A3EB-7B56-41F5-85FE-FC550B976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0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86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16E20F-B9C0-4804-AF59-480386D61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2564"/>
            <a:ext cx="9144000" cy="686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8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343"/>
            <a:ext cx="9115124" cy="5379344"/>
          </a:xfrm>
          <a:solidFill>
            <a:srgbClr val="CCFFFF"/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Establish the issue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Pose questions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 narrative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an attention-getting statement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an extended example or series of examples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Define an essential term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Dramatize a scene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 quote 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a shocking statement or statistic</a:t>
            </a:r>
          </a:p>
          <a:p>
            <a:pPr>
              <a:buNone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(Clements, 2010, pp. 181-189)</a:t>
            </a:r>
          </a:p>
          <a:p>
            <a:pPr indent="0">
              <a:spcBef>
                <a:spcPts val="0"/>
              </a:spcBef>
              <a:buNone/>
              <a:defRPr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See also “Writing a Good Introduction” in the Effective Writing Podcast Series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21656" y="43313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33970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Some Strategies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4" descr="C:\Users\Steph\AppData\Local\Microsoft\Windows\Temporary Internet Files\Content.IE5\FA4FB86T\MC900441734[1].png">
            <a:extLst>
              <a:ext uri="{FF2B5EF4-FFF2-40B4-BE49-F238E27FC236}">
                <a16:creationId xmlns:a16="http://schemas.microsoft.com/office/drawing/2014/main" id="{1BDCB31A-4B7C-498D-AEDB-DFE4291AA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422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4F20F8B-3AE9-4F44-A1FA-D552FDBC3F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42097" y="1453372"/>
            <a:ext cx="5580244" cy="5032835"/>
          </a:xfrm>
          <a:solidFill>
            <a:srgbClr val="FFFFCC"/>
          </a:solidFill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600" dirty="0">
                <a:latin typeface="Arial" charset="0"/>
                <a:cs typeface="Arial" charset="0"/>
              </a:rPr>
              <a:t>Bring the essay to a logical close</a:t>
            </a:r>
          </a:p>
          <a:p>
            <a:pPr>
              <a:buFont typeface="Arial" charset="0"/>
              <a:buChar char="•"/>
              <a:defRPr/>
            </a:pPr>
            <a:r>
              <a:rPr lang="en-US" sz="2600" dirty="0">
                <a:latin typeface="Arial" charset="0"/>
                <a:cs typeface="Arial" charset="0"/>
              </a:rPr>
              <a:t>Reinforce the main idea in an engaging manner (without just repeating the thesis and introduction)</a:t>
            </a:r>
          </a:p>
          <a:p>
            <a:pPr>
              <a:buFont typeface="Arial" charset="0"/>
              <a:buChar char="•"/>
              <a:defRPr/>
            </a:pPr>
            <a:r>
              <a:rPr lang="en-US" sz="2600" dirty="0">
                <a:latin typeface="Arial" charset="0"/>
                <a:cs typeface="Arial" charset="0"/>
              </a:rPr>
              <a:t>Leave readers with something to think about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52" t="3122" r="19600" b="-2"/>
          <a:stretch/>
        </p:blipFill>
        <p:spPr>
          <a:xfrm>
            <a:off x="21656" y="43313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47804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Conclusions should . . .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Content Placeholder 5" descr="the-sixth-sense-movie-poster-1999-1020196111.jpg">
            <a:extLst>
              <a:ext uri="{FF2B5EF4-FFF2-40B4-BE49-F238E27FC236}">
                <a16:creationId xmlns:a16="http://schemas.microsoft.com/office/drawing/2014/main" id="{D5CE6C57-1975-457F-9544-4E2B73546B7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56" y="1435342"/>
            <a:ext cx="3424187" cy="5032835"/>
          </a:xfrm>
        </p:spPr>
      </p:pic>
    </p:spTree>
    <p:extLst>
      <p:ext uri="{BB962C8B-B14F-4D97-AF65-F5344CB8AC3E}">
        <p14:creationId xmlns:p14="http://schemas.microsoft.com/office/powerpoint/2010/main" val="1808398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B8C05-200E-49D4-A45B-D22A3ECAD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35343"/>
            <a:ext cx="9115124" cy="5379344"/>
          </a:xfrm>
          <a:solidFill>
            <a:srgbClr val="CCFFFF"/>
          </a:solidFill>
        </p:spPr>
        <p:txBody>
          <a:bodyPr>
            <a:noAutofit/>
          </a:bodyPr>
          <a:lstStyle/>
          <a:p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Louis, I think this is the beginning of a beautiful friendship.”  (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Casablanca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1942)</a:t>
            </a:r>
          </a:p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“I’ll go home and I’ll think of some way to get him back. After all, tomorrow is another day!” (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Gone with the Wind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1939)</a:t>
            </a:r>
          </a:p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“Oh, Auntie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there’s no place like home!” (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The Wizard of Oz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1939)</a:t>
            </a:r>
          </a:p>
          <a:p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are your favorite closing lines or images in film, TV, and literature?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5743A-29E7-4AF1-AE96-3C8EE67CF9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152" t="3122" r="19600" b="-2"/>
          <a:stretch/>
        </p:blipFill>
        <p:spPr>
          <a:xfrm>
            <a:off x="21656" y="43313"/>
            <a:ext cx="9100685" cy="10106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F2F0A9-1B25-445F-903C-5A7B9E0525D0}"/>
              </a:ext>
            </a:extLst>
          </p:cNvPr>
          <p:cNvSpPr/>
          <p:nvPr/>
        </p:nvSpPr>
        <p:spPr>
          <a:xfrm>
            <a:off x="2566448" y="212938"/>
            <a:ext cx="38715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Best Closing Lines</a:t>
            </a:r>
          </a:p>
        </p:txBody>
      </p:sp>
      <p:sp>
        <p:nvSpPr>
          <p:cNvPr id="6" name="Campus Gold Bar">
            <a:extLst>
              <a:ext uri="{FF2B5EF4-FFF2-40B4-BE49-F238E27FC236}">
                <a16:creationId xmlns:a16="http://schemas.microsoft.com/office/drawing/2014/main" id="{095A5590-3EB7-4616-8230-491EA483F0DE}"/>
              </a:ext>
            </a:extLst>
          </p:cNvPr>
          <p:cNvSpPr/>
          <p:nvPr/>
        </p:nvSpPr>
        <p:spPr>
          <a:xfrm>
            <a:off x="0" y="1027495"/>
            <a:ext cx="9144000" cy="196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Campus Gold Bar">
            <a:extLst>
              <a:ext uri="{FF2B5EF4-FFF2-40B4-BE49-F238E27FC236}">
                <a16:creationId xmlns:a16="http://schemas.microsoft.com/office/drawing/2014/main" id="{9DE1D26F-58F7-46E9-9C3C-3DF2B3B62795}"/>
              </a:ext>
            </a:extLst>
          </p:cNvPr>
          <p:cNvSpPr/>
          <p:nvPr/>
        </p:nvSpPr>
        <p:spPr>
          <a:xfrm>
            <a:off x="-1" y="1257277"/>
            <a:ext cx="9144000" cy="144378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4" descr="casablanca.jpg">
            <a:extLst>
              <a:ext uri="{FF2B5EF4-FFF2-40B4-BE49-F238E27FC236}">
                <a16:creationId xmlns:a16="http://schemas.microsoft.com/office/drawing/2014/main" id="{078E6EF8-C39D-49D9-86FD-11B7850D3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117" y="4411765"/>
            <a:ext cx="2398529" cy="20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CAACC326-7233-4F83-9C65-2B6028A52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190" y="6376737"/>
            <a:ext cx="300308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Arial" panose="020B0604020202020204" pitchFamily="34" charset="0"/>
              </a:rPr>
              <a:t>Casablanca</a:t>
            </a:r>
            <a:r>
              <a:rPr lang="en-US" altLang="en-US" sz="1800" dirty="0">
                <a:latin typeface="Arial" panose="020B0604020202020204" pitchFamily="34" charset="0"/>
              </a:rPr>
              <a:t> [Image], 1942). </a:t>
            </a:r>
          </a:p>
        </p:txBody>
      </p:sp>
    </p:spTree>
    <p:extLst>
      <p:ext uri="{BB962C8B-B14F-4D97-AF65-F5344CB8AC3E}">
        <p14:creationId xmlns:p14="http://schemas.microsoft.com/office/powerpoint/2010/main" val="2458376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8DE504-F9E0-4962-AE9B-AA24EE59C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8500"/>
            <a:ext cx="9144000" cy="6954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016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04F991-C3E4-4573-8BA9-D5A3985E4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9" y="48126"/>
            <a:ext cx="9023684" cy="1010653"/>
          </a:xfrm>
          <a:solidFill>
            <a:srgbClr val="FFD200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Any questions?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C969BA-CEB4-4AFE-BEF5-BE68371E4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58" y="1111718"/>
            <a:ext cx="9023684" cy="552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419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2135</TotalTime>
  <Words>1693</Words>
  <Application>Microsoft Office PowerPoint</Application>
  <PresentationFormat>Letter Paper (8.5x11 in)</PresentationFormat>
  <Paragraphs>213</Paragraphs>
  <Slides>36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Calibri</vt:lpstr>
      <vt:lpstr>Calibri Light</vt:lpstr>
      <vt:lpstr>Impact</vt:lpstr>
      <vt:lpstr>Rockwell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   Unit 8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Unit 8 Essay: An Argument for Change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Body Paragraph</vt:lpstr>
      <vt:lpstr>Conclusion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  <vt:lpstr>    Unit 8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GF</cp:lastModifiedBy>
  <cp:revision>263</cp:revision>
  <dcterms:created xsi:type="dcterms:W3CDTF">2018-01-30T21:12:03Z</dcterms:created>
  <dcterms:modified xsi:type="dcterms:W3CDTF">2018-11-05T05:20:45Z</dcterms:modified>
</cp:coreProperties>
</file>